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8FAEE-E4FB-4F2C-9DD2-BF7263C7C94B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D8B8E-0C6B-4636-8856-96AAD9DBA4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33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19/01/2015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5DB"/>
          </a:solidFill>
          <a:ln>
            <a:solidFill>
              <a:srgbClr val="009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6279664" y="5008488"/>
            <a:ext cx="1445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Intitulé du défi : </a:t>
            </a:r>
            <a:endParaRPr lang="fr-FR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560568" y="548680"/>
            <a:ext cx="1445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Thème du défi : </a:t>
            </a:r>
            <a:endParaRPr lang="fr-FR" sz="14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650883" y="919602"/>
            <a:ext cx="353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3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8613336" y="3847193"/>
            <a:ext cx="353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4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83754" y="980728"/>
            <a:ext cx="4476371" cy="2892790"/>
          </a:xfrm>
          <a:prstGeom prst="roundRect">
            <a:avLst>
              <a:gd name="adj" fmla="val 7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à coins arrondis 27"/>
          <p:cNvSpPr/>
          <p:nvPr/>
        </p:nvSpPr>
        <p:spPr>
          <a:xfrm>
            <a:off x="4629146" y="3928063"/>
            <a:ext cx="4476371" cy="2837333"/>
          </a:xfrm>
          <a:prstGeom prst="roundRect">
            <a:avLst>
              <a:gd name="adj" fmla="val 7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41877" y="1277783"/>
            <a:ext cx="44768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u="sng" dirty="0" smtClean="0"/>
              <a:t>Instructions</a:t>
            </a:r>
            <a:r>
              <a:rPr lang="fr-FR" sz="1000" i="1" dirty="0" smtClean="0"/>
              <a:t> : décrire </a:t>
            </a:r>
            <a:r>
              <a:rPr lang="fr-FR" sz="1000" i="1" dirty="0"/>
              <a:t>en une ou deux </a:t>
            </a:r>
            <a:r>
              <a:rPr lang="fr-FR" sz="1000" i="1" dirty="0" smtClean="0"/>
              <a:t>phrases deux à trois éléments saillants pour l’état des lieux  et pour les attentes</a:t>
            </a:r>
            <a:endParaRPr lang="fr-FR" sz="1000" dirty="0"/>
          </a:p>
        </p:txBody>
      </p:sp>
      <p:sp>
        <p:nvSpPr>
          <p:cNvPr id="50" name="Rectangle 49"/>
          <p:cNvSpPr/>
          <p:nvPr/>
        </p:nvSpPr>
        <p:spPr>
          <a:xfrm>
            <a:off x="4664107" y="4222834"/>
            <a:ext cx="44414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u="sng" dirty="0" smtClean="0"/>
              <a:t>Instructions</a:t>
            </a:r>
            <a:r>
              <a:rPr lang="fr-FR" sz="1000" i="1" dirty="0" smtClean="0"/>
              <a:t> : à </a:t>
            </a:r>
            <a:r>
              <a:rPr lang="fr-FR" sz="1000" i="1" dirty="0"/>
              <a:t>quoi verrons-nous que nous avons relevé le défi : preuves, indicateurs ?</a:t>
            </a:r>
            <a:endParaRPr lang="fr-FR" sz="1000" dirty="0"/>
          </a:p>
        </p:txBody>
      </p:sp>
      <p:sp>
        <p:nvSpPr>
          <p:cNvPr id="7" name="Rectangle 6"/>
          <p:cNvSpPr/>
          <p:nvPr/>
        </p:nvSpPr>
        <p:spPr>
          <a:xfrm>
            <a:off x="1372856" y="1013456"/>
            <a:ext cx="2359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95DB"/>
                </a:solidFill>
              </a:rPr>
              <a:t>Etat des lieux et attentes</a:t>
            </a:r>
            <a:endParaRPr lang="fr-FR" sz="1600" b="1" dirty="0">
              <a:solidFill>
                <a:srgbClr val="0095DB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25858" y="3928063"/>
            <a:ext cx="3043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b="1" dirty="0">
                <a:solidFill>
                  <a:srgbClr val="0095DB"/>
                </a:solidFill>
              </a:rPr>
              <a:t>Indicateurs et preuves de réussite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95629" y="68374"/>
            <a:ext cx="8952742" cy="840346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57" name="Imag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921" y="260648"/>
            <a:ext cx="1803950" cy="45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ZoneTexte 57"/>
          <p:cNvSpPr txBox="1"/>
          <p:nvPr/>
        </p:nvSpPr>
        <p:spPr>
          <a:xfrm>
            <a:off x="184941" y="579458"/>
            <a:ext cx="144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Intitulé du défi : </a:t>
            </a:r>
            <a:endParaRPr lang="fr-FR" sz="12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179512" y="350425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Thème de la concertation :  </a:t>
            </a:r>
            <a:endParaRPr lang="fr-FR" sz="12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084824" y="1048407"/>
            <a:ext cx="288032" cy="251390"/>
          </a:xfrm>
          <a:prstGeom prst="roundRect">
            <a:avLst/>
          </a:prstGeom>
          <a:solidFill>
            <a:schemeClr val="bg1"/>
          </a:solidFill>
          <a:ln>
            <a:solidFill>
              <a:srgbClr val="009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95DB"/>
                </a:solidFill>
              </a:rPr>
              <a:t>1</a:t>
            </a:r>
            <a:endParaRPr lang="fr-FR" sz="1400" b="1" dirty="0">
              <a:solidFill>
                <a:srgbClr val="0095DB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5140510" y="3987994"/>
            <a:ext cx="288032" cy="251390"/>
          </a:xfrm>
          <a:prstGeom prst="roundRect">
            <a:avLst/>
          </a:prstGeom>
          <a:solidFill>
            <a:schemeClr val="bg1"/>
          </a:solidFill>
          <a:ln>
            <a:solidFill>
              <a:srgbClr val="009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95DB"/>
                </a:solidFill>
              </a:rPr>
              <a:t>4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192051" y="138712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Etablissement - académie </a:t>
            </a:r>
            <a:r>
              <a:rPr lang="fr-FR" sz="1200" b="1" dirty="0" smtClean="0"/>
              <a:t>: </a:t>
            </a:r>
            <a:endParaRPr lang="fr-FR" sz="1200" b="1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263395" y="1809458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263395" y="2132856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263395" y="2492896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263395" y="2852936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263395" y="3176334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63395" y="3536374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4808787" y="487218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>
            <a:off x="4808787" y="5195580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4808787" y="5555620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4808787" y="5915660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4808787" y="6239058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4808787" y="6599098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à coins arrondis 74"/>
          <p:cNvSpPr/>
          <p:nvPr/>
        </p:nvSpPr>
        <p:spPr>
          <a:xfrm>
            <a:off x="4658994" y="989706"/>
            <a:ext cx="4413307" cy="2864720"/>
          </a:xfrm>
          <a:prstGeom prst="roundRect">
            <a:avLst>
              <a:gd name="adj" fmla="val 7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4704722" y="1299804"/>
            <a:ext cx="43766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u="sng" dirty="0" smtClean="0"/>
              <a:t>Instructions</a:t>
            </a:r>
            <a:r>
              <a:rPr lang="fr-FR" sz="1000" i="1" dirty="0" smtClean="0"/>
              <a:t> : </a:t>
            </a:r>
            <a:r>
              <a:rPr lang="fr-FR" sz="1000" i="1" dirty="0"/>
              <a:t>d</a:t>
            </a:r>
            <a:r>
              <a:rPr lang="fr-FR" sz="1000" i="1" dirty="0" smtClean="0"/>
              <a:t>écrire </a:t>
            </a:r>
            <a:r>
              <a:rPr lang="fr-FR" sz="1000" i="1" dirty="0"/>
              <a:t>les actions principales à conduire à court et moyen terme, et le(s) niveau(x) adéquat(s</a:t>
            </a:r>
            <a:r>
              <a:rPr lang="fr-FR" sz="1000" i="1" dirty="0" smtClean="0"/>
              <a:t>) de </a:t>
            </a:r>
            <a:r>
              <a:rPr lang="fr-FR" sz="1000" i="1" dirty="0"/>
              <a:t>mobilisation pour assurer la réalisation du défi (établissement / académie / national) </a:t>
            </a:r>
            <a:endParaRPr lang="fr-FR" sz="1000" dirty="0"/>
          </a:p>
        </p:txBody>
      </p:sp>
      <p:sp>
        <p:nvSpPr>
          <p:cNvPr id="77" name="Rectangle 76"/>
          <p:cNvSpPr/>
          <p:nvPr/>
        </p:nvSpPr>
        <p:spPr>
          <a:xfrm>
            <a:off x="5331756" y="989706"/>
            <a:ext cx="33057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b="1" dirty="0">
                <a:solidFill>
                  <a:srgbClr val="0095DB"/>
                </a:solidFill>
              </a:rPr>
              <a:t>Actions à mener et acteurs mobilisés</a:t>
            </a:r>
          </a:p>
        </p:txBody>
      </p:sp>
      <p:sp>
        <p:nvSpPr>
          <p:cNvPr id="88" name="Rectangle à coins arrondis 87"/>
          <p:cNvSpPr/>
          <p:nvPr/>
        </p:nvSpPr>
        <p:spPr>
          <a:xfrm>
            <a:off x="5048665" y="1035371"/>
            <a:ext cx="288032" cy="251390"/>
          </a:xfrm>
          <a:prstGeom prst="roundRect">
            <a:avLst/>
          </a:prstGeom>
          <a:solidFill>
            <a:schemeClr val="bg1"/>
          </a:solidFill>
          <a:ln>
            <a:solidFill>
              <a:srgbClr val="009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95DB"/>
                </a:solidFill>
              </a:rPr>
              <a:t>3</a:t>
            </a:r>
            <a:endParaRPr lang="fr-FR" sz="1400" b="1" dirty="0">
              <a:solidFill>
                <a:srgbClr val="0095DB"/>
              </a:solidFill>
            </a:endParaRPr>
          </a:p>
        </p:txBody>
      </p:sp>
      <p:cxnSp>
        <p:nvCxnSpPr>
          <p:cNvPr id="89" name="Connecteur droit 88"/>
          <p:cNvCxnSpPr/>
          <p:nvPr/>
        </p:nvCxnSpPr>
        <p:spPr>
          <a:xfrm>
            <a:off x="4827351" y="213037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4827351" y="249041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4827351" y="285045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>
            <a:off x="4827351" y="3173850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>
            <a:off x="4815476" y="3545765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4821249" y="2037098"/>
            <a:ext cx="176583" cy="1793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1</a:t>
            </a:r>
            <a:endParaRPr lang="fr-FR" sz="1200" b="1" dirty="0"/>
          </a:p>
        </p:txBody>
      </p:sp>
      <p:sp>
        <p:nvSpPr>
          <p:cNvPr id="95" name="Rectangle 94"/>
          <p:cNvSpPr/>
          <p:nvPr/>
        </p:nvSpPr>
        <p:spPr>
          <a:xfrm>
            <a:off x="4821249" y="2400721"/>
            <a:ext cx="176583" cy="1793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2</a:t>
            </a:r>
            <a:endParaRPr lang="fr-FR" sz="1200" b="1" dirty="0"/>
          </a:p>
        </p:txBody>
      </p:sp>
      <p:sp>
        <p:nvSpPr>
          <p:cNvPr id="96" name="Rectangle 95"/>
          <p:cNvSpPr/>
          <p:nvPr/>
        </p:nvSpPr>
        <p:spPr>
          <a:xfrm>
            <a:off x="4821249" y="2760761"/>
            <a:ext cx="176583" cy="1793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3</a:t>
            </a:r>
            <a:endParaRPr lang="fr-FR" sz="1200" b="1" dirty="0"/>
          </a:p>
        </p:txBody>
      </p:sp>
      <p:sp>
        <p:nvSpPr>
          <p:cNvPr id="97" name="Rectangle 96"/>
          <p:cNvSpPr/>
          <p:nvPr/>
        </p:nvSpPr>
        <p:spPr>
          <a:xfrm>
            <a:off x="4821249" y="3101842"/>
            <a:ext cx="176583" cy="1793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4</a:t>
            </a:r>
            <a:endParaRPr lang="fr-FR" sz="1200" b="1" dirty="0"/>
          </a:p>
        </p:txBody>
      </p:sp>
      <p:sp>
        <p:nvSpPr>
          <p:cNvPr id="98" name="Rectangle 97"/>
          <p:cNvSpPr/>
          <p:nvPr/>
        </p:nvSpPr>
        <p:spPr>
          <a:xfrm>
            <a:off x="4821249" y="3449820"/>
            <a:ext cx="176583" cy="1793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5</a:t>
            </a:r>
            <a:endParaRPr lang="fr-FR" sz="1200" b="1" dirty="0"/>
          </a:p>
        </p:txBody>
      </p:sp>
      <p:sp>
        <p:nvSpPr>
          <p:cNvPr id="100" name="Rectangle à coins arrondis 99"/>
          <p:cNvSpPr/>
          <p:nvPr/>
        </p:nvSpPr>
        <p:spPr>
          <a:xfrm>
            <a:off x="65416" y="3944614"/>
            <a:ext cx="4442907" cy="2820782"/>
          </a:xfrm>
          <a:prstGeom prst="roundRect">
            <a:avLst>
              <a:gd name="adj" fmla="val 7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55440" y="4211160"/>
            <a:ext cx="44768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u="sng" dirty="0" smtClean="0"/>
              <a:t>Instructions</a:t>
            </a:r>
            <a:r>
              <a:rPr lang="fr-FR" sz="1000" i="1" dirty="0" smtClean="0"/>
              <a:t> : décrire </a:t>
            </a:r>
            <a:r>
              <a:rPr lang="fr-FR" sz="1000" i="1" dirty="0"/>
              <a:t>en une ou deux phrases les objectifs recherchés par la mise en œuvre du défi</a:t>
            </a:r>
            <a:endParaRPr lang="fr-FR" sz="1000" dirty="0"/>
          </a:p>
        </p:txBody>
      </p:sp>
      <p:sp>
        <p:nvSpPr>
          <p:cNvPr id="102" name="Rectangle 101"/>
          <p:cNvSpPr/>
          <p:nvPr/>
        </p:nvSpPr>
        <p:spPr>
          <a:xfrm>
            <a:off x="1350863" y="3948087"/>
            <a:ext cx="1885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b="1" dirty="0">
                <a:solidFill>
                  <a:srgbClr val="0095DB"/>
                </a:solidFill>
              </a:rPr>
              <a:t>Objectifs et finalités</a:t>
            </a:r>
          </a:p>
        </p:txBody>
      </p:sp>
      <p:sp>
        <p:nvSpPr>
          <p:cNvPr id="103" name="Rectangle à coins arrondis 102"/>
          <p:cNvSpPr/>
          <p:nvPr/>
        </p:nvSpPr>
        <p:spPr>
          <a:xfrm>
            <a:off x="1069247" y="3991669"/>
            <a:ext cx="288032" cy="251390"/>
          </a:xfrm>
          <a:prstGeom prst="roundRect">
            <a:avLst/>
          </a:prstGeom>
          <a:solidFill>
            <a:schemeClr val="bg1"/>
          </a:solidFill>
          <a:ln>
            <a:solidFill>
              <a:srgbClr val="009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95DB"/>
                </a:solidFill>
              </a:rPr>
              <a:t>2</a:t>
            </a:r>
          </a:p>
        </p:txBody>
      </p:sp>
      <p:cxnSp>
        <p:nvCxnSpPr>
          <p:cNvPr id="104" name="Connecteur droit 103"/>
          <p:cNvCxnSpPr/>
          <p:nvPr/>
        </p:nvCxnSpPr>
        <p:spPr>
          <a:xfrm>
            <a:off x="245057" y="4701336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/>
          <p:cNvCxnSpPr/>
          <p:nvPr/>
        </p:nvCxnSpPr>
        <p:spPr>
          <a:xfrm>
            <a:off x="245057" y="5024734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/>
          <p:nvPr/>
        </p:nvCxnSpPr>
        <p:spPr>
          <a:xfrm>
            <a:off x="245057" y="5384774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>
            <a:off x="245057" y="5744814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>
            <a:off x="245057" y="606821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245057" y="6428252"/>
            <a:ext cx="40975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137</Words>
  <Application>Microsoft Office PowerPoint</Application>
  <PresentationFormat>Affichage à l'écran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BARBIER Maxime</dc:creator>
  <cp:lastModifiedBy>MINEFI</cp:lastModifiedBy>
  <cp:revision>62</cp:revision>
  <cp:lastPrinted>2015-01-06T10:33:05Z</cp:lastPrinted>
  <dcterms:created xsi:type="dcterms:W3CDTF">2015-01-05T15:15:36Z</dcterms:created>
  <dcterms:modified xsi:type="dcterms:W3CDTF">2015-01-19T17:05:22Z</dcterms:modified>
</cp:coreProperties>
</file>